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7096125" cy="10231438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1pPr>
    <a:lvl2pPr marL="742950" indent="-28575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2pPr>
    <a:lvl3pPr marL="11430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3pPr>
    <a:lvl4pPr marL="16002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4pPr>
    <a:lvl5pPr marL="20574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96125" cy="102314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096125" cy="102314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215900" y="812800"/>
            <a:ext cx="7123113" cy="4003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pitchFamily="32" charset="0"/>
              </a:defRPr>
            </a:lvl1pPr>
          </a:lstStyle>
          <a:p>
            <a:endParaRPr lang="pt-B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pitchFamily="32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pitchFamily="32" charset="0"/>
              </a:defRPr>
            </a:lvl1pPr>
          </a:lstStyle>
          <a:p>
            <a:endParaRPr lang="pt-B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pitchFamily="32" charset="0"/>
              </a:defRPr>
            </a:lvl1pPr>
          </a:lstStyle>
          <a:p>
            <a:fld id="{251DFA03-C959-4EE4-A776-DA3216D76F5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AD1201-AF15-4A6D-8379-089B17C037FB}" type="slidenum">
              <a:rPr lang="pt-BR"/>
              <a:pPr/>
              <a:t>1</a:t>
            </a:fld>
            <a:endParaRPr lang="pt-BR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63E15C3-0F66-428B-B7DC-B63C370DB42E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045E97E-DF73-499D-B997-191F7A7D5F71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58545E0-595E-461A-B4AE-1E3C9B07FE2C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90C646-74EE-4877-B753-1BB7EDB579EF}" type="slidenum">
              <a:rPr lang="pt-BR"/>
              <a:pPr/>
              <a:t>10</a:t>
            </a:fld>
            <a:endParaRPr lang="pt-BR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E3895DA-DB4D-4EAC-B4A0-8CB686ACE828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A777A13-C87F-43B9-B2B1-0EC9487DC8B3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3795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757371-AFDD-414F-93FE-3C87239827EB}" type="slidenum">
              <a:rPr lang="pt-BR"/>
              <a:pPr/>
              <a:t>11</a:t>
            </a:fld>
            <a:endParaRPr lang="pt-BR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0001A01-C7CD-4B74-91B8-E470351C8C86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4A396E2-402B-4198-BBE1-F27EF204BE87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4819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03BB2D7-2156-4095-B802-C35CD45C3910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41D292-FA4B-4AC7-9640-C86EFD1F7178}" type="slidenum">
              <a:rPr lang="pt-BR"/>
              <a:pPr/>
              <a:t>12</a:t>
            </a:fld>
            <a:endParaRPr lang="pt-BR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1ABFB97-3217-452D-9C74-6F3C5B764675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0AA9CD2-9208-4895-8FC8-1F36240B2475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5843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533EDE-E960-48CD-AA95-B99F50A55BFC}" type="slidenum">
              <a:rPr lang="pt-BR"/>
              <a:pPr/>
              <a:t>13</a:t>
            </a:fld>
            <a:endParaRPr lang="pt-BR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529B875-6375-456B-B0C3-7542A0EEF895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A54B2F7-5A82-46BA-BA5A-30FBC36017EB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6867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BDFCF20-9A2E-46AE-80AA-75E1A3030753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0CF253-05F4-4468-99A2-53F3C59C2E37}" type="slidenum">
              <a:rPr lang="pt-BR"/>
              <a:pPr/>
              <a:t>14</a:t>
            </a:fld>
            <a:endParaRPr lang="pt-BR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7C47B6E-B1D7-4646-87C6-0515B89DD3E3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06FD2D9-63C6-44A1-8F17-82BCF7A61287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7891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34810D3-B1FC-44FA-9866-483B44C29BC9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7913BD-C89F-476D-8289-D3F0E79D2DCB}" type="slidenum">
              <a:rPr lang="pt-BR"/>
              <a:pPr/>
              <a:t>15</a:t>
            </a:fld>
            <a:endParaRPr lang="pt-BR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2128B02-3460-4726-AD94-68F3867129BB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B745F8-9314-4945-9646-7E9A2DE7B885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8915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29AB741-3F1F-4F50-ABEE-A9E7ED653209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E8C738-90DD-439C-8FC5-5094D436F625}" type="slidenum">
              <a:rPr lang="pt-BR"/>
              <a:pPr/>
              <a:t>16</a:t>
            </a:fld>
            <a:endParaRPr lang="pt-BR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B9A2C50-CD06-49C5-BA1C-523963039563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67F99E5-C6D4-4E88-A424-A19F0C6496D2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9939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40A071-B8FE-4336-805E-9FB89FFF9CC9}" type="slidenum">
              <a:rPr lang="pt-BR"/>
              <a:pPr/>
              <a:t>17</a:t>
            </a:fld>
            <a:endParaRPr lang="pt-BR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133D797-1493-4EFC-A9D2-A3E45F987AA4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681EA3A-A4D2-4ADE-A54F-6C00CAD6F7EC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0963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07D75D3-C414-451E-A310-FD46A2BB6373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638F72-64B5-431D-9C8A-C74206D2EFFB}" type="slidenum">
              <a:rPr lang="pt-BR"/>
              <a:pPr/>
              <a:t>18</a:t>
            </a:fld>
            <a:endParaRPr lang="pt-BR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7566CE9-8EEF-4663-84E5-4BD3CFE103B1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D932426-8AD4-40FD-ADBD-054B27312C48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1987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86F48C-1B4F-48D4-9182-EC78AF75A06A}" type="slidenum">
              <a:rPr lang="pt-BR"/>
              <a:pPr/>
              <a:t>19</a:t>
            </a:fld>
            <a:endParaRPr lang="pt-BR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0E291ED-5C9C-485C-8553-A1FF59FAFC40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6324CBB-9DD5-4334-9F53-402868E1846B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3011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EC7B805-36E3-4187-89FE-D745824E3A42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C2C3C1-66D2-47C3-A0A6-072E7C5BD8F6}" type="slidenum">
              <a:rPr lang="pt-BR"/>
              <a:pPr/>
              <a:t>2</a:t>
            </a:fld>
            <a:endParaRPr lang="pt-BR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F61F2BE-BC0F-4FC7-AF6C-A3F26BBE79C0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953223-95E0-4F42-B0AF-C8DDCEF8BE6E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5603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4D55E0-4905-414C-AB99-BBEC8E7907CF}" type="slidenum">
              <a:rPr lang="pt-BR"/>
              <a:pPr/>
              <a:t>20</a:t>
            </a:fld>
            <a:endParaRPr lang="pt-BR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251DB8B-47CE-4FE3-8138-4633511482BC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BEE4562-61E3-45EB-9141-12BEF01FCFCA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4035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43364D-A536-4C35-A9AC-02F793C66750}" type="slidenum">
              <a:rPr lang="pt-BR"/>
              <a:pPr/>
              <a:t>3</a:t>
            </a:fld>
            <a:endParaRPr lang="pt-BR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3B2C665-D128-4839-AAFC-EDEECB1E1F2E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54E1FFE-232E-4311-BF39-7DBCDA4C67A1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6627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BF5D4F-DDAA-4C13-9A6B-4598AB56E517}" type="slidenum">
              <a:rPr lang="pt-BR"/>
              <a:pPr/>
              <a:t>4</a:t>
            </a:fld>
            <a:endParaRPr lang="pt-BR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FFF2B82-1A60-4436-89C6-20C9D0906EA2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742C826-8E7E-46A9-A865-32236097EF21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FF1D85-4DA1-48DF-A60C-916049B923E8}" type="slidenum">
              <a:rPr lang="pt-BR"/>
              <a:pPr/>
              <a:t>5</a:t>
            </a:fld>
            <a:endParaRPr lang="pt-BR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9B04F67-5CF8-4CEF-AA38-B837467C8280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1B4EB0A-B9BE-4178-9F16-E4BF0BE8C299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8675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000" tIns="49680" rIns="99000" bIns="4968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t>Controladoria Geral do Município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A748EF-41A7-46F3-82F9-AB4597879EB6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59E735-9A9D-421C-9BE3-3F25FBBCD4B9}" type="slidenum">
              <a:rPr lang="pt-BR"/>
              <a:pPr/>
              <a:t>6</a:t>
            </a:fld>
            <a:endParaRPr lang="pt-B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1AD93FF-0DA6-4F6A-B51C-5093754C611B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FC57E17-9A7F-4FE4-A4BB-3200A5B5108A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9699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9000" tIns="49680" rIns="99000" bIns="4968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t>Controladoria Geral do Município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239C9EB-50D8-496E-8078-BB6AB8C201C9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FAD7B4-4DB1-4D5C-BDD3-78FA13F4215E}" type="slidenum">
              <a:rPr lang="pt-BR"/>
              <a:pPr/>
              <a:t>7</a:t>
            </a:fld>
            <a:endParaRPr lang="pt-BR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F21F76E-1239-4C82-8CFA-620C60873A02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C683CF4-41B9-497A-81B6-F466F4AC504F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0723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3F3AB80-24AC-470E-895D-906AE7B112CA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AF276C-739F-49A3-A096-0AE7B7E69A74}" type="slidenum">
              <a:rPr lang="pt-BR"/>
              <a:pPr/>
              <a:t>8</a:t>
            </a:fld>
            <a:endParaRPr lang="pt-BR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3C9F4C7-ECF7-4852-8DCE-B628862E4162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C50DE8D-D1F3-49BA-AD43-401D0866A51C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019550" y="9718675"/>
            <a:ext cx="3074988" cy="511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0E72402-A7D3-4CFC-AE6D-6CF7CC64E2C6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66B86D-D451-4C87-8275-193222F1A28F}" type="slidenum">
              <a:rPr lang="pt-BR"/>
              <a:pPr/>
              <a:t>9</a:t>
            </a:fld>
            <a:endParaRPr lang="pt-BR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019550" y="9718675"/>
            <a:ext cx="3068638" cy="504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D33AA2F-4391-4FF7-8129-125CF91055EF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019550" y="9718675"/>
            <a:ext cx="3073400" cy="509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7560" tIns="50760" rIns="97560" bIns="507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1215F9A-655B-4F20-BF06-80AF3F3030F9}" type="slidenum">
              <a:rPr lang="pt-BR" sz="1300" baseline="-25000">
                <a:solidFill>
                  <a:srgbClr val="000000"/>
                </a:solidFill>
                <a:latin typeface="Calibri" pitchFamily="32" charset="0"/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pt-BR" sz="1300" baseline="-250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>
            <p:ph type="sldImg"/>
          </p:nvPr>
        </p:nvSpPr>
        <p:spPr bwMode="auto">
          <a:xfrm>
            <a:off x="990600" y="766763"/>
            <a:ext cx="5114925" cy="383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09613" y="4859338"/>
            <a:ext cx="5676900" cy="4605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F1FDE3-2737-4C99-8D40-BA5A9DE7850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E27007-F678-4CE5-86DD-CDBEF30CF2F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2113" y="277813"/>
            <a:ext cx="1941512" cy="58499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5313" cy="58499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33FC98-E38A-49EA-93E8-2B3C703222D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3468A2-66DD-4F76-BC3C-44317754CCF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E39A2C-6357-4A3D-9CA9-C9F228F1CE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9567C9-21AC-478E-B060-65BCCF51FFD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00A8DB-F384-4D36-BF53-3250DC7558F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8F9D87-AE2E-48FC-A661-CB7FE57060D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7D4021-B946-43B0-8409-665C2516203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986F7-D235-4BFF-8B6E-C71366C511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9044B5-20FE-4589-9A66-C2E2AAFD7BC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0F3836-F0ED-42F6-8873-6E50302FEE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B5D37F-F6C6-48A6-960C-DDA29846AF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949F92-DF15-4E3C-A076-C8378DD958D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0B38E2-ECC9-4F65-B544-E376925C054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01F13A-2E82-434B-BDA8-8CE91C954F7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08413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5213" y="1600200"/>
            <a:ext cx="38084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9F369-CF47-4D7B-BDFC-6B0CA4F542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601335-6024-4BE1-AC43-95C2AEF179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8B3D9F-5A11-4266-8AE7-E052EA371D6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548641-E567-44FF-BAAD-46D1243FE9A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A89ECA-0BB8-44AB-8720-9639098CAFF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BA0761-1C79-4782-BD05-F9B07AC882D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8683625" cy="4873625"/>
            <a:chOff x="0" y="0"/>
            <a:chExt cx="5470" cy="3070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382" cy="3070"/>
            </a:xfrm>
            <a:prstGeom prst="rect">
              <a:avLst/>
            </a:prstGeom>
            <a:solidFill>
              <a:srgbClr val="CCCC9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240" y="893"/>
              <a:ext cx="5230" cy="113"/>
              <a:chOff x="240" y="893"/>
              <a:chExt cx="5230" cy="113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0" cy="113"/>
              </a:xfrm>
              <a:prstGeom prst="rect">
                <a:avLst/>
              </a:prstGeom>
              <a:solidFill>
                <a:srgbClr val="B2B2B2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0" cy="0"/>
              </a:xfrm>
              <a:prstGeom prst="line">
                <a:avLst/>
              </a:prstGeom>
              <a:noFill/>
              <a:ln w="19080" cap="sq">
                <a:solidFill>
                  <a:srgbClr val="3300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69225" cy="1139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69225" cy="4527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251575"/>
            <a:ext cx="19780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248400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248400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fld id="{969FD44E-0D16-4DC0-B6A6-7B49E4F7AE00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4876800"/>
            <a:ext cx="609600" cy="1588"/>
          </a:xfrm>
          <a:prstGeom prst="line">
            <a:avLst/>
          </a:prstGeom>
          <a:noFill/>
          <a:ln w="44280" cap="sq">
            <a:solidFill>
              <a:srgbClr val="3300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8759825" cy="5940425"/>
            <a:chOff x="0" y="0"/>
            <a:chExt cx="5518" cy="3742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1102" cy="3070"/>
            </a:xfrm>
            <a:prstGeom prst="rect">
              <a:avLst/>
            </a:prstGeom>
            <a:solidFill>
              <a:srgbClr val="CCCC9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2208"/>
              <a:ext cx="5518" cy="1534"/>
              <a:chOff x="0" y="2208"/>
              <a:chExt cx="5518" cy="153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4894" cy="1534"/>
              </a:xfrm>
              <a:prstGeom prst="rect">
                <a:avLst/>
              </a:prstGeom>
              <a:solidFill>
                <a:srgbClr val="330033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654" y="2352"/>
                <a:ext cx="4816" cy="1345"/>
              </a:xfrm>
              <a:prstGeom prst="rect">
                <a:avLst/>
              </a:prstGeom>
              <a:solidFill>
                <a:srgbClr val="FFFFE1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2" cy="0"/>
              </a:xfrm>
              <a:prstGeom prst="line">
                <a:avLst/>
              </a:prstGeom>
              <a:noFill/>
              <a:ln w="50760" cap="sq">
                <a:solidFill>
                  <a:srgbClr val="3300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400" y="336"/>
              <a:ext cx="5086" cy="190"/>
              <a:chOff x="400" y="336"/>
              <a:chExt cx="5086" cy="190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4" cy="190"/>
              </a:xfrm>
              <a:prstGeom prst="rect">
                <a:avLst/>
              </a:prstGeom>
              <a:solidFill>
                <a:srgbClr val="B2B2B2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6" cy="0"/>
              </a:xfrm>
              <a:prstGeom prst="line">
                <a:avLst/>
              </a:prstGeom>
              <a:noFill/>
              <a:ln w="44280" cap="sq">
                <a:solidFill>
                  <a:srgbClr val="3300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1143000"/>
            <a:ext cx="6626225" cy="2206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/>
        </p:nvSpPr>
        <p:spPr bwMode="auto">
          <a:xfrm>
            <a:off x="1371600" y="3962400"/>
            <a:ext cx="6854825" cy="1597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lang="en-GB" sz="2800">
                <a:solidFill>
                  <a:srgbClr val="000000"/>
                </a:solidFill>
                <a:cs typeface="Arial" charset="0"/>
              </a:rPr>
              <a:t>Clique para adicionar texto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912813" y="6251575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354388" y="6248400"/>
            <a:ext cx="28924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248400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fld id="{F16F2B4E-4037-4582-B5F6-3F316A3698B1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330033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ctr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ctr" defTabSz="449263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00363"/>
            <a:ext cx="7519988" cy="2112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CACF305-AD1D-49A8-B271-F9BC5A4779E7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1268413"/>
            <a:ext cx="1063625" cy="1223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8313" y="1196975"/>
            <a:ext cx="7772400" cy="1470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400" baseline="-25000">
                <a:solidFill>
                  <a:srgbClr val="000000"/>
                </a:solidFill>
              </a:rPr>
              <a:t>      </a:t>
            </a:r>
            <a:r>
              <a:rPr lang="pt-BR" sz="4400" b="1" baseline="-25000">
                <a:solidFill>
                  <a:srgbClr val="000099"/>
                </a:solidFill>
              </a:rPr>
              <a:t>EXERCÍCIO DE 2020</a:t>
            </a:r>
            <a:br>
              <a:rPr lang="pt-BR" sz="4400" b="1" baseline="-25000">
                <a:solidFill>
                  <a:srgbClr val="000099"/>
                </a:solidFill>
              </a:rPr>
            </a:br>
            <a:r>
              <a:rPr lang="pt-BR" sz="4400" baseline="-25000">
                <a:solidFill>
                  <a:srgbClr val="000000"/>
                </a:solidFill>
              </a:rPr>
              <a:t>      </a:t>
            </a:r>
            <a:r>
              <a:rPr lang="pt-BR" sz="4400" baseline="-25000">
                <a:solidFill>
                  <a:srgbClr val="000099"/>
                </a:solidFill>
              </a:rPr>
              <a:t>1º QUADRIMESTRE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55650" y="549275"/>
            <a:ext cx="7704138" cy="2087563"/>
          </a:xfrm>
          <a:prstGeom prst="rect">
            <a:avLst/>
          </a:prstGeom>
          <a:noFill/>
          <a:ln w="28440" cap="sq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709988" y="6092825"/>
            <a:ext cx="2185987" cy="23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>
                <a:solidFill>
                  <a:srgbClr val="0000FF"/>
                </a:solidFill>
              </a:rPr>
              <a:t>Controladoria Geral do Município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714750" y="6500813"/>
            <a:ext cx="4308475" cy="214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 baseline="-25000">
                <a:solidFill>
                  <a:srgbClr val="002060"/>
                </a:solidFill>
              </a:rPr>
              <a:t>Controladoria Geral do Município - </a:t>
            </a:r>
            <a:r>
              <a:rPr lang="pt-BR" sz="900" b="1" baseline="-25000">
                <a:solidFill>
                  <a:srgbClr val="002060"/>
                </a:solidFill>
              </a:rPr>
              <a:t>Anexo 1 da RREO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553200" y="5786438"/>
            <a:ext cx="1804988" cy="500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A2A70E-7D63-4847-8E61-54282E4B211D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3850" y="549275"/>
            <a:ext cx="8424863" cy="1343025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  <a:latin typeface="Calibri" pitchFamily="32" charset="0"/>
              </a:rPr>
              <a:t>RECEITA ARRECADADA X DESPESA EMPENHADA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400" b="1" baseline="-25000">
              <a:solidFill>
                <a:srgbClr val="0000FF"/>
              </a:solidFill>
              <a:latin typeface="Calibri" pitchFamily="32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  <a:latin typeface="Calibri" pitchFamily="32" charset="0"/>
              </a:rPr>
              <a:t>1º QUADRIMESTRE de 2020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620713"/>
            <a:ext cx="749300" cy="7921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graphicFrame>
        <p:nvGraphicFramePr>
          <p:cNvPr id="13317" name="Group 5"/>
          <p:cNvGraphicFramePr>
            <a:graphicFrameLocks noGrp="1"/>
          </p:cNvGraphicFramePr>
          <p:nvPr/>
        </p:nvGraphicFramePr>
        <p:xfrm>
          <a:off x="785813" y="2214563"/>
          <a:ext cx="7288212" cy="1920875"/>
        </p:xfrm>
        <a:graphic>
          <a:graphicData uri="http://schemas.openxmlformats.org/drawingml/2006/table">
            <a:tbl>
              <a:tblPr/>
              <a:tblGrid>
                <a:gridCol w="3071812"/>
                <a:gridCol w="2859088"/>
                <a:gridCol w="1357312"/>
              </a:tblGrid>
              <a:tr h="384175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Descrição</a:t>
                      </a:r>
                    </a:p>
                  </a:txBody>
                  <a:tcPr marL="90000" marR="90000" marT="14076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1º  Quadrimestre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41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Valor</a:t>
                      </a:r>
                    </a:p>
                  </a:txBody>
                  <a:tcPr marL="90000" marR="90000" marT="1173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%</a:t>
                      </a:r>
                    </a:p>
                  </a:txBody>
                  <a:tcPr marL="90000" marR="90000" marT="1173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Receita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205.783.454,80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100,00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Despesa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263.628.836,60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128,10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Sup/Def.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-57.845.381,80</a:t>
                      </a:r>
                    </a:p>
                  </a:txBody>
                  <a:tcPr marL="9360" marR="9360" marT="8100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-28,10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65" name="Group 53"/>
          <p:cNvGraphicFramePr>
            <a:graphicFrameLocks noGrp="1"/>
          </p:cNvGraphicFramePr>
          <p:nvPr/>
        </p:nvGraphicFramePr>
        <p:xfrm>
          <a:off x="785813" y="4429125"/>
          <a:ext cx="7288212" cy="2001839"/>
        </p:xfrm>
        <a:graphic>
          <a:graphicData uri="http://schemas.openxmlformats.org/drawingml/2006/table">
            <a:tbl>
              <a:tblPr/>
              <a:tblGrid>
                <a:gridCol w="3071812"/>
                <a:gridCol w="2859088"/>
                <a:gridCol w="1357312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Descrição</a:t>
                      </a:r>
                    </a:p>
                  </a:txBody>
                  <a:tcPr marL="90000" marR="90000" marT="14076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1º  Quadrimestre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46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Valor</a:t>
                      </a:r>
                    </a:p>
                  </a:txBody>
                  <a:tcPr marL="90000" marR="90000" marT="1173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%</a:t>
                      </a:r>
                    </a:p>
                  </a:txBody>
                  <a:tcPr marL="90000" marR="90000" marT="1173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Receita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242.821.889,60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100,00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Despesa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266.452.475,70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109,73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Sup/Def.</a:t>
                      </a:r>
                    </a:p>
                  </a:txBody>
                  <a:tcPr marL="90000" marR="90000" marT="140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23.630.586,10-</a:t>
                      </a:r>
                    </a:p>
                  </a:txBody>
                  <a:tcPr marL="9360" marR="9360" marT="8100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-9,73</a:t>
                      </a:r>
                    </a:p>
                  </a:txBody>
                  <a:tcPr marL="90000" marR="90000" marT="1504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13413" name="Text Box 101"/>
          <p:cNvSpPr txBox="1">
            <a:spLocks noChangeArrowheads="1"/>
          </p:cNvSpPr>
          <p:nvPr/>
        </p:nvSpPr>
        <p:spPr bwMode="auto">
          <a:xfrm>
            <a:off x="4575175" y="1876425"/>
            <a:ext cx="6858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000000"/>
                </a:solidFill>
                <a:cs typeface="Arial" charset="0"/>
              </a:rPr>
              <a:t>2019</a:t>
            </a:r>
          </a:p>
        </p:txBody>
      </p:sp>
      <p:sp>
        <p:nvSpPr>
          <p:cNvPr id="13414" name="Text Box 102"/>
          <p:cNvSpPr txBox="1">
            <a:spLocks noChangeArrowheads="1"/>
          </p:cNvSpPr>
          <p:nvPr/>
        </p:nvSpPr>
        <p:spPr bwMode="auto">
          <a:xfrm>
            <a:off x="4719638" y="4076700"/>
            <a:ext cx="6858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000000"/>
                </a:solidFill>
                <a:cs typeface="Arial" charset="0"/>
              </a:rPr>
              <a:t>2020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97338" y="6310313"/>
            <a:ext cx="4117975" cy="500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000" baseline="-25000">
              <a:solidFill>
                <a:srgbClr val="898989"/>
              </a:solidFill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000" baseline="-25000">
              <a:solidFill>
                <a:srgbClr val="898989"/>
              </a:solidFill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000" baseline="-25000">
              <a:solidFill>
                <a:srgbClr val="898989"/>
              </a:solidFill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 baseline="-25000">
                <a:solidFill>
                  <a:srgbClr val="002060"/>
                </a:solidFill>
              </a:rPr>
              <a:t>8 do RREO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000" b="1" baseline="-25000">
              <a:solidFill>
                <a:srgbClr val="002060"/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 rot="21240000">
            <a:off x="6550025" y="6432550"/>
            <a:ext cx="2133600" cy="292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1289B13-30AA-49FB-AA70-E10A1C70A5FF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288" y="188913"/>
            <a:ext cx="8424862" cy="1376362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baseline="-25000">
                <a:solidFill>
                  <a:srgbClr val="000099"/>
                </a:solidFill>
                <a:latin typeface="Calibri" pitchFamily="32" charset="0"/>
              </a:rPr>
              <a:t>APLICAÇÃO NA EDUCAÇÃO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99"/>
                </a:solidFill>
              </a:rPr>
              <a:t>1º QUADRIMESTRE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aseline="-25000">
                <a:solidFill>
                  <a:srgbClr val="000099"/>
                </a:solidFill>
              </a:rPr>
              <a:t>Exercício de 2020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0350"/>
            <a:ext cx="1150937" cy="1081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graphicFrame>
        <p:nvGraphicFramePr>
          <p:cNvPr id="114" name="Tabela 113"/>
          <p:cNvGraphicFramePr>
            <a:graphicFrameLocks noGrp="1"/>
          </p:cNvGraphicFramePr>
          <p:nvPr/>
        </p:nvGraphicFramePr>
        <p:xfrm>
          <a:off x="500033" y="1480322"/>
          <a:ext cx="8143934" cy="4734760"/>
        </p:xfrm>
        <a:graphic>
          <a:graphicData uri="http://schemas.openxmlformats.org/drawingml/2006/table">
            <a:tbl>
              <a:tblPr/>
              <a:tblGrid>
                <a:gridCol w="3759191"/>
                <a:gridCol w="2229999"/>
                <a:gridCol w="2154744"/>
              </a:tblGrid>
              <a:tr h="3492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Descrição </a:t>
                      </a:r>
                      <a:r>
                        <a:rPr lang="pt-BR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04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</a:tr>
              <a:tr h="427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 -  Receita de Impostos e Transferências (I)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145.179.489,50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</a:tr>
              <a:tr h="53152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Despesas na Manutenção e Desenvolvimento do </a:t>
                      </a:r>
                      <a:r>
                        <a:rPr lang="pt-BR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Ensino</a:t>
                      </a:r>
                      <a:r>
                        <a:rPr lang="pt-BR" sz="8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</a:tr>
              <a:tr h="521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B  </a:t>
                      </a:r>
                      <a:r>
                        <a:rPr lang="pt-BR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  Limite mínimo art. 212 da CF/88 ( 25% de A )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36.294.872,38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                        25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</a:tr>
              <a:tr h="2847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       C  </a:t>
                      </a:r>
                      <a:r>
                        <a:rPr lang="pt-BR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 Despesa realizada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32.205.619,30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800">
                        <a:latin typeface="Calibri"/>
                        <a:ea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</a:tr>
              <a:tr h="2683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22,18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</a:tr>
              <a:tr h="210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</a:tr>
              <a:tr h="45426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Pagamento dos Profissionais do </a:t>
                      </a:r>
                      <a:r>
                        <a:rPr lang="pt-BR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Magistério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</a:tr>
              <a:tr h="521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 D  </a:t>
                      </a:r>
                      <a:r>
                        <a:rPr lang="pt-BR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 Receita do FUNDEB (ITR IR IPI IPVA ICMS)  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20.103.015,00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                      100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</a:tr>
              <a:tr h="50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  -  Aplicação mínima pagamento de profissionais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( 60% )                   art. 60, XII, do ADCT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12.061.809,00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                               60 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AE9"/>
                    </a:solidFill>
                  </a:tcPr>
                </a:tc>
              </a:tr>
              <a:tr h="349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 -    Despesa realizada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15.194.942,80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75,59%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06" marR="308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274638"/>
            <a:ext cx="8229600" cy="1296987"/>
          </a:xfrm>
          <a:prstGeom prst="rect">
            <a:avLst/>
          </a:prstGeom>
          <a:noFill/>
          <a:ln w="25560" cap="sq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200" b="1" baseline="-25000">
                <a:solidFill>
                  <a:srgbClr val="000099"/>
                </a:solidFill>
              </a:rPr>
              <a:t>APLICAÇÃO NA SAÚDE</a:t>
            </a:r>
            <a:br>
              <a:rPr lang="pt-BR" sz="2200" b="1" baseline="-25000">
                <a:solidFill>
                  <a:srgbClr val="000099"/>
                </a:solidFill>
              </a:rPr>
            </a:br>
            <a:r>
              <a:rPr lang="pt-BR" sz="2200" b="1" baseline="-25000">
                <a:solidFill>
                  <a:srgbClr val="FFFFFF"/>
                </a:solidFill>
              </a:rPr>
              <a:t>      </a:t>
            </a:r>
            <a:r>
              <a:rPr lang="pt-BR" sz="2200" b="1" baseline="-25000">
                <a:solidFill>
                  <a:srgbClr val="000000"/>
                </a:solidFill>
              </a:rPr>
              <a:t>1º QUADRIMESTRE de 2020</a:t>
            </a:r>
            <a:r>
              <a:rPr lang="pt-BR" sz="2200" b="1" baseline="-25000">
                <a:solidFill>
                  <a:srgbClr val="000099"/>
                </a:solidFill>
              </a:rPr>
              <a:t/>
            </a:r>
            <a:br>
              <a:rPr lang="pt-BR" sz="2200" b="1" baseline="-25000">
                <a:solidFill>
                  <a:srgbClr val="000099"/>
                </a:solidFill>
              </a:rPr>
            </a:br>
            <a:endParaRPr lang="pt-BR" sz="2200" b="1" baseline="-25000">
              <a:solidFill>
                <a:srgbClr val="000099"/>
              </a:solidFill>
            </a:endParaRPr>
          </a:p>
        </p:txBody>
      </p:sp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642910" y="1714488"/>
          <a:ext cx="8140700" cy="4192402"/>
        </p:xfrm>
        <a:graphic>
          <a:graphicData uri="http://schemas.openxmlformats.org/drawingml/2006/table">
            <a:tbl>
              <a:tblPr/>
              <a:tblGrid>
                <a:gridCol w="6165850"/>
                <a:gridCol w="1974850"/>
              </a:tblGrid>
              <a:tr h="57410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2001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</a:t>
                      </a:r>
                    </a:p>
                  </a:txBody>
                  <a:tcPr marL="90000" marR="90000" marT="2001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3879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RECEITAS</a:t>
                      </a:r>
                    </a:p>
                  </a:txBody>
                  <a:tcPr marL="90000" marR="90000" marT="2001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2001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4442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Receitas de Impostos e Transferências Constitucionais ( I )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     145.179.489,50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828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DESPESAS PRÓPRIAS COM SAÚDE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2001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750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 – Despesas com saúde (Função 10)        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62.513.739,70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667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B – Despesas custeadas com recursos vinculados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22.190.297,90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828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CÁLCULO DOS GASTOS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2001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403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TOTAL DAS DESPESAS PRÓPRIAS COM SAÚDE (II) = </a:t>
                      </a: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(A – B)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40.323.441,80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766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                                                                                                                         % DAS DESPESAS PRÓPRIAS COM SAÚDE – EC Nº 29/00  (II/I) Art. 77, III, ADCT – mínimo 15%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27,8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3571875" y="6357938"/>
            <a:ext cx="2928938" cy="3571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 baseline="-25000">
                <a:solidFill>
                  <a:srgbClr val="002060"/>
                </a:solidFill>
              </a:rPr>
              <a:t>Controladoria Geral do Município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 baseline="-25000">
                <a:solidFill>
                  <a:srgbClr val="002060"/>
                </a:solidFill>
              </a:rPr>
              <a:t>Anexo 12-RREO</a:t>
            </a:r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6553200" y="60007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2D821C2-9F55-4D4A-831E-41A92D3379BA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15430" name="Picture 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274638"/>
            <a:ext cx="1195387" cy="1195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Group 1"/>
          <p:cNvGraphicFramePr>
            <a:graphicFrameLocks noGrp="1"/>
          </p:cNvGraphicFramePr>
          <p:nvPr/>
        </p:nvGraphicFramePr>
        <p:xfrm>
          <a:off x="1071563" y="1643063"/>
          <a:ext cx="6994525" cy="4645028"/>
        </p:xfrm>
        <a:graphic>
          <a:graphicData uri="http://schemas.openxmlformats.org/drawingml/2006/table">
            <a:tbl>
              <a:tblPr/>
              <a:tblGrid>
                <a:gridCol w="3681412"/>
                <a:gridCol w="3313113"/>
              </a:tblGrid>
              <a:tr h="496888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PREVIDENCIÁRIO 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6888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19980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Valores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96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1º QUADRIMESTRE </a:t>
                      </a:r>
                    </a:p>
                  </a:txBody>
                  <a:tcPr marL="90000" marR="90000" marT="19980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 Previdenciária</a:t>
                      </a:r>
                    </a:p>
                  </a:txBody>
                  <a:tcPr marL="90000" marR="90000" marT="182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26.671.262,50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-) Despesa Previdenciária</a:t>
                      </a:r>
                    </a:p>
                  </a:txBody>
                  <a:tcPr marL="90000" marR="90000" marT="182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11.562.836,30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= Resultado Previdenciário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82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15.108.426,20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Reserva Financeira  em 31/12/2019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82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R$ 381.458.733,00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Reserva Financeira  em 30/04/2020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82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R$ 358.115.068,50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3786188" y="6429375"/>
            <a:ext cx="2895600" cy="214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 baseline="-25000">
                <a:solidFill>
                  <a:srgbClr val="002060"/>
                </a:solidFill>
              </a:rPr>
              <a:t>Controladoria Geral do Município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900" b="1" baseline="-25000">
                <a:solidFill>
                  <a:srgbClr val="002060"/>
                </a:solidFill>
              </a:rPr>
              <a:t>Anexo 4 do RREO</a:t>
            </a: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323850" y="188913"/>
            <a:ext cx="8424863" cy="1376362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baseline="-25000">
                <a:solidFill>
                  <a:srgbClr val="0000FF"/>
                </a:solidFill>
                <a:latin typeface="Calibri" pitchFamily="32" charset="0"/>
              </a:rPr>
              <a:t>RESENPREV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aseline="-25000">
                <a:solidFill>
                  <a:srgbClr val="0000FF"/>
                </a:solidFill>
              </a:rPr>
              <a:t>Exercício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FF"/>
                </a:solidFill>
              </a:rPr>
              <a:t>1º QUADRIMESTRE de 2020</a:t>
            </a:r>
          </a:p>
        </p:txBody>
      </p:sp>
      <p:pic>
        <p:nvPicPr>
          <p:cNvPr id="16440" name="Picture 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0350"/>
            <a:ext cx="1223962" cy="1223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1239838" y="5949950"/>
            <a:ext cx="678815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>
                <a:solidFill>
                  <a:srgbClr val="0000FF"/>
                </a:solidFill>
                <a:cs typeface="Arial" charset="0"/>
              </a:rPr>
              <a:t>É em decorrência das fortes baixas no mercado financeiro nos meses de fevereiro e março/2020</a:t>
            </a:r>
            <a:r>
              <a:rPr lang="pt-BR" sz="120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/>
        </p:nvGraphicFramePr>
        <p:xfrm>
          <a:off x="428625" y="2000250"/>
          <a:ext cx="7964488" cy="3787779"/>
        </p:xfrm>
        <a:graphic>
          <a:graphicData uri="http://schemas.openxmlformats.org/drawingml/2006/table">
            <a:tbl>
              <a:tblPr/>
              <a:tblGrid>
                <a:gridCol w="2971800"/>
                <a:gridCol w="1695450"/>
                <a:gridCol w="1692275"/>
                <a:gridCol w="1604963"/>
              </a:tblGrid>
              <a:tr h="420688">
                <a:tc row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18288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 com Pessoal 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06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Executivo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Legislativo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Total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06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</a:t>
                      </a: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 – Receita Corrente Líquida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592.467.247,40</a:t>
                      </a:r>
                    </a:p>
                  </a:txBody>
                  <a:tcPr marL="90000" marR="90000" marT="167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592.467.247,40</a:t>
                      </a:r>
                    </a:p>
                  </a:txBody>
                  <a:tcPr marL="90000" marR="90000" marT="167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592.467.247,40</a:t>
                      </a:r>
                    </a:p>
                  </a:txBody>
                  <a:tcPr marL="90000" marR="90000" marT="167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B – Despesa Realizada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285.842.089,10</a:t>
                      </a:r>
                    </a:p>
                  </a:txBody>
                  <a:tcPr marL="90000" marR="90000" marT="167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13.184.437,30</a:t>
                      </a:r>
                    </a:p>
                  </a:txBody>
                  <a:tcPr marL="90000" marR="90000" marT="1677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299.026.526,40</a:t>
                      </a:r>
                    </a:p>
                  </a:txBody>
                  <a:tcPr marL="9360" marR="9360" marT="9360" marB="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C – Percentual de Despesa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48,25%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2,23%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50,48%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 – Limite de Alerta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48,60%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5,40%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54,00%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  - Limite Prudencial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51,30%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5,70%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57,00%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F – Limite Máximo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54,00%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6,00%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60,00%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17519" name="Rectangle 111"/>
          <p:cNvSpPr>
            <a:spLocks noChangeArrowheads="1"/>
          </p:cNvSpPr>
          <p:nvPr/>
        </p:nvSpPr>
        <p:spPr bwMode="auto">
          <a:xfrm>
            <a:off x="3214688" y="5786438"/>
            <a:ext cx="2895600" cy="571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aseline="-25000">
              <a:solidFill>
                <a:srgbClr val="898989"/>
              </a:solidFill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aseline="-25000">
                <a:solidFill>
                  <a:srgbClr val="002060"/>
                </a:solidFill>
              </a:rPr>
              <a:t>Controladoria Geral do Município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 baseline="-25000">
                <a:solidFill>
                  <a:srgbClr val="002060"/>
                </a:solidFill>
              </a:rPr>
              <a:t>Anexo 6 - RGF</a:t>
            </a:r>
          </a:p>
        </p:txBody>
      </p:sp>
      <p:sp>
        <p:nvSpPr>
          <p:cNvPr id="17520" name="Rectangle 112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ECB4D5C-8B89-4482-858B-EB9512DE0F98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sp>
        <p:nvSpPr>
          <p:cNvPr id="17521" name="Rectangle 113"/>
          <p:cNvSpPr>
            <a:spLocks noChangeArrowheads="1"/>
          </p:cNvSpPr>
          <p:nvPr/>
        </p:nvSpPr>
        <p:spPr bwMode="auto">
          <a:xfrm>
            <a:off x="395288" y="261938"/>
            <a:ext cx="8424862" cy="1792287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baseline="-25000">
                <a:solidFill>
                  <a:srgbClr val="000099"/>
                </a:solidFill>
                <a:latin typeface="Calibri" pitchFamily="32" charset="0"/>
              </a:rPr>
              <a:t>DESPESA COM PESSOAL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</a:rPr>
              <a:t>Exercício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</a:rPr>
              <a:t>Art. 20, III, da LRF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99"/>
                </a:solidFill>
              </a:rPr>
              <a:t>1º QUADRIMESTRE</a:t>
            </a:r>
          </a:p>
        </p:txBody>
      </p:sp>
      <p:pic>
        <p:nvPicPr>
          <p:cNvPr id="17522" name="Picture 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0350"/>
            <a:ext cx="1079500" cy="1079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Group 1"/>
          <p:cNvGraphicFramePr>
            <a:graphicFrameLocks noGrp="1"/>
          </p:cNvGraphicFramePr>
          <p:nvPr/>
        </p:nvGraphicFramePr>
        <p:xfrm>
          <a:off x="428625" y="2500313"/>
          <a:ext cx="8234363" cy="2474915"/>
        </p:xfrm>
        <a:graphic>
          <a:graphicData uri="http://schemas.openxmlformats.org/drawingml/2006/table">
            <a:tbl>
              <a:tblPr/>
              <a:tblGrid>
                <a:gridCol w="4933950"/>
                <a:gridCol w="2000250"/>
                <a:gridCol w="1300163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 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%</a:t>
                      </a:r>
                    </a:p>
                  </a:txBody>
                  <a:tcPr marL="90000" marR="90000" marT="1998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 – Receita Corrente Líquida </a:t>
                      </a: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2167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592.467.247,40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B – Dívida Consolidada   </a:t>
                      </a: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2167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79.752.489,80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13,46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C – Dívida Consolidada Líquida </a:t>
                      </a:r>
                    </a:p>
                  </a:txBody>
                  <a:tcPr marL="90000" marR="90000" marT="2167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-87.964.889,50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-14,85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 – Limite Máximo  ( 120,00%  de A )</a:t>
                      </a:r>
                    </a:p>
                  </a:txBody>
                  <a:tcPr marL="90000" marR="90000" marT="2167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710.960.696,88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120</a:t>
                      </a:r>
                    </a:p>
                  </a:txBody>
                  <a:tcPr marL="9360" marR="8568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3124200" y="5429250"/>
            <a:ext cx="2895600" cy="571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aseline="-25000">
                <a:solidFill>
                  <a:srgbClr val="002060"/>
                </a:solidFill>
              </a:rPr>
              <a:t>Controladoria Geral do Município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 baseline="-25000">
                <a:solidFill>
                  <a:srgbClr val="002060"/>
                </a:solidFill>
              </a:rPr>
              <a:t>Anexo 2 da RGF</a:t>
            </a: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FE68684-6893-4AB1-B453-D4C3A1F7E590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358775" y="249238"/>
            <a:ext cx="8424863" cy="1689100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baseline="-25000">
                <a:solidFill>
                  <a:srgbClr val="000099"/>
                </a:solidFill>
                <a:latin typeface="Calibri" pitchFamily="32" charset="0"/>
              </a:rPr>
              <a:t>LIMITE DA DÍVIDA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  <a:latin typeface="Calibri" pitchFamily="32" charset="0"/>
              </a:rPr>
              <a:t>1º QUADRIMESTRE –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aseline="-25000">
                <a:solidFill>
                  <a:srgbClr val="000099"/>
                </a:solidFill>
              </a:rPr>
              <a:t>Resolução nº 40/01 Senado Federal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baseline="-25000">
              <a:solidFill>
                <a:srgbClr val="000099"/>
              </a:solidFill>
            </a:endParaRPr>
          </a:p>
        </p:txBody>
      </p:sp>
      <p:pic>
        <p:nvPicPr>
          <p:cNvPr id="18490" name="Picture 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33375"/>
            <a:ext cx="1008063" cy="1008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6550" indent="-327025" algn="ctr">
              <a:lnSpc>
                <a:spcPct val="100000"/>
              </a:lnSpc>
              <a:spcBef>
                <a:spcPts val="8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pt-BR" sz="3200" b="1" baseline="-25000">
              <a:solidFill>
                <a:srgbClr val="000000"/>
              </a:solidFill>
            </a:endParaRPr>
          </a:p>
          <a:p>
            <a:pPr marL="336550" indent="-327025" algn="ctr">
              <a:lnSpc>
                <a:spcPct val="100000"/>
              </a:lnSpc>
              <a:spcBef>
                <a:spcPts val="8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pt-BR" sz="3200" b="1" baseline="-25000">
              <a:solidFill>
                <a:srgbClr val="000000"/>
              </a:solidFill>
            </a:endParaRPr>
          </a:p>
          <a:p>
            <a:pPr marL="333375" indent="-328613" algn="ctr">
              <a:lnSpc>
                <a:spcPct val="100000"/>
              </a:lnSpc>
              <a:spcBef>
                <a:spcPts val="800"/>
              </a:spcBef>
              <a:buClr>
                <a:srgbClr val="996666"/>
              </a:buClr>
              <a:buFont typeface="Wingdings" charset="2"/>
              <a:buChar char="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3200" b="1" baseline="-25000">
                <a:solidFill>
                  <a:srgbClr val="000000"/>
                </a:solidFill>
              </a:rPr>
              <a:t>Em suma, o Resultado Primário é a receita menos a despesa, não incluídos nessa última os recursos destinados ao pagamento dos juros e encargos da Dívida Pública.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 baseline="-25000">
                <a:solidFill>
                  <a:srgbClr val="002060"/>
                </a:solidFill>
              </a:rPr>
              <a:t>Controladoria Geral do Município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894F6BC-305B-46E4-8B42-9215A217DBAE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0"/>
            <a:ext cx="1341437" cy="1439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23850" y="0"/>
            <a:ext cx="8424863" cy="1792288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baseline="-25000">
                <a:solidFill>
                  <a:srgbClr val="000099"/>
                </a:solidFill>
                <a:latin typeface="Calibri" pitchFamily="32" charset="0"/>
              </a:rPr>
              <a:t>RESULTADO PRIMÁRIO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99"/>
                </a:solidFill>
              </a:rPr>
              <a:t> 1º QUADRIMESTRE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  <a:latin typeface="Calibri" pitchFamily="32" charset="0"/>
              </a:rPr>
              <a:t>EXERCÍCIO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400" b="1" baseline="-25000">
              <a:solidFill>
                <a:srgbClr val="000099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Group 1"/>
          <p:cNvGraphicFramePr>
            <a:graphicFrameLocks noGrp="1"/>
          </p:cNvGraphicFramePr>
          <p:nvPr/>
        </p:nvGraphicFramePr>
        <p:xfrm>
          <a:off x="323850" y="1233488"/>
          <a:ext cx="8659813" cy="5267329"/>
        </p:xfrm>
        <a:graphic>
          <a:graphicData uri="http://schemas.openxmlformats.org/drawingml/2006/table">
            <a:tbl>
              <a:tblPr/>
              <a:tblGrid>
                <a:gridCol w="4692650"/>
                <a:gridCol w="1925638"/>
                <a:gridCol w="2041525"/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16596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1° QUADRIMESTRE </a:t>
                      </a:r>
                    </a:p>
                  </a:txBody>
                  <a:tcPr marL="90000" marR="90000" marT="16596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Receitas Primárias Correntes Total ( A)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232.371.453,50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1810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- ) Aplicações Financeiras ( B 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13.845.211,80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1810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Receitas de Capital ( C 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2.568.663,00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1810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- ) Alienação de Ativos ( D 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1810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- ) Operações de Crédito (E)</a:t>
                      </a:r>
                    </a:p>
                  </a:txBody>
                  <a:tcPr marL="90000" marR="90000" marT="17424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920.141,30</a:t>
                      </a:r>
                    </a:p>
                  </a:txBody>
                  <a:tcPr marL="9360" marR="8568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1810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Receitas Fiscais Líquidas ( F = A – B + C - D- E )</a:t>
                      </a:r>
                    </a:p>
                  </a:txBody>
                  <a:tcPr marL="90000" marR="90000" marT="17604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220.174.763,40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360" marR="9360" marT="13104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Despesas Correntes ( G)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530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143.454.958,20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- ) Juros e Encargos da Dívida ( H 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530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674.936,70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Despesas de Capital ( I 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530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8.976.255,60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- ) Amortização da Dívida ( J )</a:t>
                      </a:r>
                    </a:p>
                  </a:txBody>
                  <a:tcPr marL="90000" marR="90000" marT="16596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0000" marR="90000" marT="1530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6.092.737,70</a:t>
                      </a:r>
                    </a:p>
                  </a:txBody>
                  <a:tcPr marL="9360" marR="9360" marT="9360" marB="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Despesas Primárias Líquidas (K = G - H+ I- J)</a:t>
                      </a:r>
                    </a:p>
                  </a:txBody>
                  <a:tcPr marL="90000" marR="90000" marT="17424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360" marR="9360" marT="158400" marB="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145.663.539,40</a:t>
                      </a:r>
                    </a:p>
                  </a:txBody>
                  <a:tcPr marL="9360" marR="9360" marT="9360" marB="0" anchor="ctr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Primário ( F – K )</a:t>
                      </a:r>
                    </a:p>
                  </a:txBody>
                  <a:tcPr marL="90000" marR="90000" marT="182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74.511.224,00</a:t>
                      </a:r>
                    </a:p>
                  </a:txBody>
                  <a:tcPr marL="9360" marR="9360" marT="9360" marB="0" anchor="b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20616" name="Rectangle 136"/>
          <p:cNvSpPr>
            <a:spLocks noChangeArrowheads="1"/>
          </p:cNvSpPr>
          <p:nvPr/>
        </p:nvSpPr>
        <p:spPr bwMode="auto">
          <a:xfrm>
            <a:off x="8207375" y="7343775"/>
            <a:ext cx="587375" cy="431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0595218-DA3F-4A0B-8943-33A41558C410}" type="slidenum">
              <a:rPr lang="pt-BR" sz="1200" b="1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pt-BR" sz="1200" b="1" baseline="-25000">
              <a:solidFill>
                <a:srgbClr val="898989"/>
              </a:solidFill>
            </a:endParaRPr>
          </a:p>
        </p:txBody>
      </p:sp>
      <p:pic>
        <p:nvPicPr>
          <p:cNvPr id="20617" name="Picture 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60350"/>
            <a:ext cx="936625" cy="936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0618" name="Rectangle 138"/>
          <p:cNvSpPr>
            <a:spLocks noChangeArrowheads="1"/>
          </p:cNvSpPr>
          <p:nvPr/>
        </p:nvSpPr>
        <p:spPr bwMode="auto">
          <a:xfrm>
            <a:off x="323850" y="0"/>
            <a:ext cx="8424863" cy="1376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baseline="-25000">
                <a:solidFill>
                  <a:srgbClr val="0000FF"/>
                </a:solidFill>
                <a:latin typeface="Calibri" pitchFamily="32" charset="0"/>
              </a:rPr>
              <a:t>RESULTADO PRIMÁRIO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FF"/>
                </a:solidFill>
              </a:rPr>
              <a:t>1º QUADRIMESTRE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FF"/>
                </a:solidFill>
                <a:latin typeface="Calibri" pitchFamily="32" charset="0"/>
              </a:rPr>
              <a:t>EXERCÍCIO DE 2020</a:t>
            </a:r>
            <a:r>
              <a:rPr lang="pt-BR" sz="2400" b="1" baseline="-25000">
                <a:solidFill>
                  <a:srgbClr val="000000"/>
                </a:solidFill>
                <a:latin typeface="Calibri" pitchFamily="32" charset="0"/>
              </a:rPr>
              <a:t> </a:t>
            </a:r>
          </a:p>
        </p:txBody>
      </p:sp>
      <p:sp>
        <p:nvSpPr>
          <p:cNvPr id="20619" name="Text Box 139"/>
          <p:cNvSpPr txBox="1">
            <a:spLocks noChangeArrowheads="1"/>
          </p:cNvSpPr>
          <p:nvPr/>
        </p:nvSpPr>
        <p:spPr bwMode="auto">
          <a:xfrm>
            <a:off x="3349625" y="6524625"/>
            <a:ext cx="2185988" cy="23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>
                <a:solidFill>
                  <a:srgbClr val="0000FF"/>
                </a:solidFill>
              </a:rPr>
              <a:t>Controladoria Geral do Município</a:t>
            </a:r>
          </a:p>
        </p:txBody>
      </p:sp>
      <p:sp>
        <p:nvSpPr>
          <p:cNvPr id="20620" name="Text Box 140"/>
          <p:cNvSpPr txBox="1">
            <a:spLocks noChangeArrowheads="1"/>
          </p:cNvSpPr>
          <p:nvPr/>
        </p:nvSpPr>
        <p:spPr bwMode="auto">
          <a:xfrm>
            <a:off x="7597775" y="981075"/>
            <a:ext cx="1263650" cy="23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>
                <a:solidFill>
                  <a:srgbClr val="0000FF"/>
                </a:solidFill>
              </a:rPr>
              <a:t>Anexo 6 do RREO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3375" indent="-331788" algn="ctr">
              <a:lnSpc>
                <a:spcPct val="100000"/>
              </a:lnSpc>
              <a:spcBef>
                <a:spcPts val="700"/>
              </a:spcBef>
              <a:buClr>
                <a:srgbClr val="996666"/>
              </a:buClr>
              <a:buFont typeface="Wingdings" charset="2"/>
              <a:buChar char="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t-BR" sz="2800" baseline="-25000">
                <a:solidFill>
                  <a:srgbClr val="000000"/>
                </a:solidFill>
              </a:rPr>
              <a:t>RESULTADO NOMINAL</a:t>
            </a:r>
          </a:p>
          <a:p>
            <a:pPr marL="336550" indent="-331788"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t-BR" sz="2800" baseline="-25000">
              <a:solidFill>
                <a:srgbClr val="000000"/>
              </a:solidFill>
            </a:endParaRPr>
          </a:p>
          <a:p>
            <a:pPr marL="333375" indent="-331788" algn="ctr">
              <a:lnSpc>
                <a:spcPct val="100000"/>
              </a:lnSpc>
              <a:spcBef>
                <a:spcPts val="700"/>
              </a:spcBef>
              <a:buClr>
                <a:srgbClr val="996666"/>
              </a:buClr>
              <a:buFont typeface="Wingdings" charset="2"/>
              <a:buChar char="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t-BR" sz="2800" baseline="-25000">
                <a:solidFill>
                  <a:srgbClr val="000000"/>
                </a:solidFill>
              </a:rPr>
              <a:t>  Resultado Nominal na prática é a comparação:  estoque da dívida no período atual - o estoque da dívida do período anterior.</a:t>
            </a:r>
          </a:p>
          <a:p>
            <a:pPr marL="336550" indent="-331788"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t-BR" sz="2800" b="1" baseline="-25000">
              <a:solidFill>
                <a:srgbClr val="000000"/>
              </a:solidFill>
            </a:endParaRPr>
          </a:p>
          <a:p>
            <a:pPr marL="333375" indent="-331788" algn="ctr">
              <a:lnSpc>
                <a:spcPct val="100000"/>
              </a:lnSpc>
              <a:spcBef>
                <a:spcPts val="700"/>
              </a:spcBef>
              <a:buClr>
                <a:srgbClr val="996666"/>
              </a:buClr>
              <a:buFont typeface="Wingdings" charset="2"/>
              <a:buChar char="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Resultado positivo: </a:t>
            </a:r>
            <a:r>
              <a:rPr lang="pt-BR" sz="2800" baseline="-25000">
                <a:solidFill>
                  <a:srgbClr val="000000"/>
                </a:solidFill>
              </a:rPr>
              <a:t>aumentou a dívida.</a:t>
            </a:r>
          </a:p>
          <a:p>
            <a:pPr marL="333375" indent="-331788" algn="ctr">
              <a:lnSpc>
                <a:spcPct val="100000"/>
              </a:lnSpc>
              <a:spcBef>
                <a:spcPts val="700"/>
              </a:spcBef>
              <a:buClr>
                <a:srgbClr val="996666"/>
              </a:buClr>
              <a:buFont typeface="Wingdings" charset="2"/>
              <a:buChar char="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Resultado negativo: </a:t>
            </a:r>
            <a:r>
              <a:rPr lang="pt-BR" sz="2800" baseline="-25000">
                <a:solidFill>
                  <a:srgbClr val="000000"/>
                </a:solidFill>
              </a:rPr>
              <a:t>diminuiu a dívida.</a:t>
            </a:r>
          </a:p>
          <a:p>
            <a:pPr marL="336550" indent="-331788"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t-BR" sz="2800" baseline="-25000">
              <a:solidFill>
                <a:srgbClr val="00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 baseline="-25000">
                <a:solidFill>
                  <a:srgbClr val="002060"/>
                </a:solidFill>
              </a:rPr>
              <a:t>Controladoria Geral do Município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0A3E4F2-78BA-4374-9E4E-2AA6CF202E44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8913"/>
            <a:ext cx="1223962" cy="1223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 l="64441" t="59633" r="16893" b="14449"/>
          <a:stretch>
            <a:fillRect/>
          </a:stretch>
        </p:blipFill>
        <p:spPr bwMode="auto">
          <a:xfrm>
            <a:off x="611188" y="4508500"/>
            <a:ext cx="500062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5013325"/>
            <a:ext cx="500062" cy="449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23850" y="0"/>
            <a:ext cx="8424863" cy="1619250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="1" baseline="-25000">
                <a:solidFill>
                  <a:srgbClr val="000099"/>
                </a:solidFill>
                <a:latin typeface="Calibri" pitchFamily="32" charset="0"/>
              </a:rPr>
              <a:t>RESULTADO NOMINAL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99"/>
                </a:solidFill>
              </a:rPr>
              <a:t>1º QUADRIMESTRE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baseline="-25000">
              <a:solidFill>
                <a:srgbClr val="9999FF"/>
              </a:solidFill>
              <a:latin typeface="Calibri" pitchFamily="32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  <a:latin typeface="Calibri" pitchFamily="32" charset="0"/>
              </a:rPr>
              <a:t>EXERCÍCIO DE 2020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Group 1"/>
          <p:cNvGraphicFramePr>
            <a:graphicFrameLocks noGrp="1"/>
          </p:cNvGraphicFramePr>
          <p:nvPr/>
        </p:nvGraphicFramePr>
        <p:xfrm>
          <a:off x="714375" y="1000125"/>
          <a:ext cx="7931150" cy="5399093"/>
        </p:xfrm>
        <a:graphic>
          <a:graphicData uri="http://schemas.openxmlformats.org/drawingml/2006/table">
            <a:tbl>
              <a:tblPr/>
              <a:tblGrid>
                <a:gridCol w="3959225"/>
                <a:gridCol w="2024063"/>
                <a:gridCol w="1947862"/>
              </a:tblGrid>
              <a:tr h="436563">
                <a:tc rowSpan="3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Valores 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Em 31/12/2019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Em 30/04/2020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D ) 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 E )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 – Dívida Consolidada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81.740.052,90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79.752.489,80</a:t>
                      </a:r>
                    </a:p>
                  </a:txBody>
                  <a:tcPr marL="9360" marR="8568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B – Deduções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103.936.497,80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167.696.789,50</a:t>
                      </a:r>
                    </a:p>
                  </a:txBody>
                  <a:tcPr marL="9360" marR="8568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C – Dívida Consolidada Líquida</a:t>
                      </a: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(A-B)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-22.196.444,90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-87.944.299,70</a:t>
                      </a:r>
                    </a:p>
                  </a:txBody>
                  <a:tcPr marL="9360" marR="8568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 – Passivos Reconhecidos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37.295.280,20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37.295.280,20</a:t>
                      </a:r>
                    </a:p>
                  </a:txBody>
                  <a:tcPr marL="9360" marR="8568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 – Dívida Fiscal Líquida (DCL-PR)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-59.491.725,1</a:t>
                      </a:r>
                    </a:p>
                  </a:txBody>
                  <a:tcPr marL="9360" marR="8568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-125.239.579,90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6563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19980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Evolução do Período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65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1º Quadrimestre de 2020 (DC-CE) 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Nominal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charset="0"/>
                          <a:ea typeface="Microsoft YaHei" pitchFamily="32" charset="-122"/>
                          <a:cs typeface="Arial" charset="0"/>
                        </a:rPr>
                        <a:t>102.196.919,20</a:t>
                      </a:r>
                    </a:p>
                  </a:txBody>
                  <a:tcPr marL="90000" marR="90000" marT="19980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Positivo</a:t>
                      </a:r>
                    </a:p>
                  </a:txBody>
                  <a:tcPr marL="90000" marR="90000" marT="25092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Aumentou a Dívida</a:t>
                      </a:r>
                    </a:p>
                  </a:txBody>
                  <a:tcPr marL="90000" marR="90000" marT="25092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629" name="Rectangle 101"/>
          <p:cNvSpPr>
            <a:spLocks noChangeArrowheads="1"/>
          </p:cNvSpPr>
          <p:nvPr/>
        </p:nvSpPr>
        <p:spPr bwMode="auto">
          <a:xfrm>
            <a:off x="2376488" y="6457950"/>
            <a:ext cx="5111750" cy="377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aseline="-25000">
                <a:solidFill>
                  <a:srgbClr val="002060"/>
                </a:solidFill>
              </a:rPr>
              <a:t>Controladoria Geral do Município  </a:t>
            </a:r>
            <a:r>
              <a:rPr lang="pt-BR" sz="900" b="1" baseline="-25000">
                <a:solidFill>
                  <a:srgbClr val="002060"/>
                </a:solidFill>
              </a:rPr>
              <a:t>Anexo 6b do RREO</a:t>
            </a:r>
          </a:p>
        </p:txBody>
      </p:sp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7956550" y="6361113"/>
            <a:ext cx="549275" cy="571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0093D9A-1ED4-4793-89C4-E8227BE86871}" type="slidenum">
              <a:rPr lang="pt-BR" sz="1200" b="1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pt-BR" sz="1200" b="1" baseline="-25000">
              <a:solidFill>
                <a:srgbClr val="898989"/>
              </a:solidFill>
            </a:endParaRPr>
          </a:p>
        </p:txBody>
      </p:sp>
      <p:pic>
        <p:nvPicPr>
          <p:cNvPr id="22631" name="Picture 1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0"/>
            <a:ext cx="1193800" cy="1050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2632" name="Rectangle 104"/>
          <p:cNvSpPr>
            <a:spLocks noChangeArrowheads="1"/>
          </p:cNvSpPr>
          <p:nvPr/>
        </p:nvSpPr>
        <p:spPr bwMode="auto">
          <a:xfrm>
            <a:off x="0" y="0"/>
            <a:ext cx="9144000" cy="1133475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baseline="-25000">
                <a:solidFill>
                  <a:srgbClr val="000099"/>
                </a:solidFill>
                <a:latin typeface="Calibri" pitchFamily="32" charset="0"/>
              </a:rPr>
              <a:t>RESULTADO NOMINAL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1600" b="1" baseline="-25000">
                <a:solidFill>
                  <a:srgbClr val="000099"/>
                </a:solidFill>
              </a:rPr>
              <a:t>1º QUADRIMESTRE de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1600" b="1" baseline="-25000">
                <a:solidFill>
                  <a:srgbClr val="000099"/>
                </a:solidFill>
                <a:latin typeface="Calibri" pitchFamily="32" charset="0"/>
              </a:rPr>
              <a:t>EXERCÍCIO DE 2020</a:t>
            </a:r>
          </a:p>
        </p:txBody>
      </p:sp>
      <p:pic>
        <p:nvPicPr>
          <p:cNvPr id="22633" name="Picture 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3" y="6000750"/>
            <a:ext cx="431800" cy="387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625" y="285750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200" baseline="-25000">
                <a:solidFill>
                  <a:srgbClr val="0070C0"/>
                </a:solidFill>
              </a:rPr>
              <a:t>Audiência Pública 1º Q. 2020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42988" y="2636838"/>
            <a:ext cx="7416800" cy="3489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00"/>
                </a:solidFill>
              </a:rPr>
              <a:t>  </a:t>
            </a:r>
            <a:r>
              <a:rPr lang="pt-BR" sz="28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Lei de Responsabilidade Fiscal: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Art. 9 (...)§ 4</a:t>
            </a:r>
            <a:r>
              <a:rPr lang="pt-BR" sz="2800" u="sng" baseline="30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º</a:t>
            </a:r>
            <a:r>
              <a:rPr lang="pt-BR" sz="2800" u="sng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pt-BR" sz="28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 até o final dos meses de maio, setembro e fevereiro, o 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Poder Executivo demonstrará e avaliará o cumprimento das metas fiscais 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de cada Quadrimestre, em Audiência Pública...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Art. 54 Ao final de cada quadrimestre será emitido pelos titulares 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dos Poderes e órgãos referidos no art. 20 Relatório de Gestão Fiscal (...).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baseline="-250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baseline="-250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260FA29-353E-4B56-B3A3-532676EE2EE2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260350"/>
            <a:ext cx="919162" cy="11144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85750" y="214313"/>
            <a:ext cx="8353425" cy="1800225"/>
          </a:xfrm>
          <a:prstGeom prst="rect">
            <a:avLst/>
          </a:prstGeom>
          <a:noFill/>
          <a:ln w="28440" cap="sq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527425" y="6245225"/>
            <a:ext cx="2185988" cy="23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>
                <a:solidFill>
                  <a:srgbClr val="0000FF"/>
                </a:solidFill>
              </a:rPr>
              <a:t>Controladoria Geral do Município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00113" y="404813"/>
            <a:ext cx="7343775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200" baseline="-25000">
                <a:solidFill>
                  <a:srgbClr val="0000FF"/>
                </a:solidFill>
              </a:rPr>
              <a:t>Audiência Pública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Apresentado:</a:t>
            </a: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por</a:t>
            </a: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PAULO ROCHA</a:t>
            </a: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Assistente CGM</a:t>
            </a: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b="1" baseline="-2500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JOÃO PAULO PEREZ DOS ANJOS</a:t>
            </a: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Controlador Geral do Município</a:t>
            </a: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b="1" baseline="-2500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b="1" baseline="-25000">
              <a:solidFill>
                <a:srgbClr val="00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 baseline="-25000">
                <a:solidFill>
                  <a:srgbClr val="898989"/>
                </a:solidFill>
              </a:rPr>
              <a:t>Controladoria Geral do Município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1FA2503-4459-47F3-BF4B-770B2536B3BB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8913"/>
            <a:ext cx="1079500" cy="1150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8313" y="2205038"/>
            <a:ext cx="8229600" cy="3503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6550" indent="-327025" algn="ctr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800" b="1" baseline="-25000">
                <a:solidFill>
                  <a:srgbClr val="000000"/>
                </a:solidFill>
              </a:rPr>
              <a:t>Objetivo:</a:t>
            </a:r>
          </a:p>
          <a:p>
            <a:pPr marL="333375" indent="-328613" algn="just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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Abordar de forma resumida, alguns aspectos mais relevantes da avaliação </a:t>
            </a:r>
          </a:p>
          <a:p>
            <a:pPr marL="333375" indent="-328613" algn="just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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dos cumprimentos das metas fiscais  do 1º QUADRIMESTRE 2020.</a:t>
            </a:r>
          </a:p>
          <a:p>
            <a:pPr marL="336550" indent="-327025" algn="ctr">
              <a:lnSpc>
                <a:spcPct val="100000"/>
              </a:lnSpc>
              <a:spcBef>
                <a:spcPts val="8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3200" b="1" baseline="-25000">
                <a:solidFill>
                  <a:srgbClr val="000000"/>
                </a:solidFill>
              </a:rPr>
              <a:t>Índices:</a:t>
            </a:r>
          </a:p>
          <a:p>
            <a:pPr marL="333375" indent="-328613" algn="ctr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Execução Orçamentária;</a:t>
            </a:r>
          </a:p>
          <a:p>
            <a:pPr marL="333375" indent="-328613" algn="ctr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Aplicação na Educação;</a:t>
            </a:r>
          </a:p>
          <a:p>
            <a:pPr marL="333375" indent="-328613" algn="ctr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Aplicação na Saúde;</a:t>
            </a:r>
          </a:p>
          <a:p>
            <a:pPr marL="333375" indent="-328613" algn="ctr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Despesas com Pessoal;</a:t>
            </a:r>
          </a:p>
          <a:p>
            <a:pPr marL="333375" indent="-328613" algn="ctr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Dívida Pública Consolidada;</a:t>
            </a:r>
          </a:p>
          <a:p>
            <a:pPr marL="333375" indent="-328613" algn="ctr">
              <a:lnSpc>
                <a:spcPct val="100000"/>
              </a:lnSpc>
              <a:spcBef>
                <a:spcPts val="600"/>
              </a:spcBef>
              <a:buClr>
                <a:srgbClr val="996666"/>
              </a:buClr>
              <a:buFont typeface="Wingdings" charset="2"/>
              <a:buChar char="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pt-BR" sz="2400" baseline="-25000">
                <a:solidFill>
                  <a:srgbClr val="000000"/>
                </a:solidFill>
              </a:rPr>
              <a:t>Resultado Primário e Nominal;</a:t>
            </a:r>
          </a:p>
          <a:p>
            <a:pPr marL="336550" indent="-327025" algn="just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pt-BR" sz="2400" baseline="-25000">
              <a:solidFill>
                <a:srgbClr val="000000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27A848E-0542-4B0D-B3AE-5BFC39D0A7B6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60350"/>
            <a:ext cx="901700" cy="1152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28625" y="188913"/>
            <a:ext cx="8464550" cy="1800225"/>
          </a:xfrm>
          <a:prstGeom prst="rect">
            <a:avLst/>
          </a:prstGeom>
          <a:noFill/>
          <a:ln w="28440" cap="sq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28625" y="285750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400" baseline="-25000">
                <a:solidFill>
                  <a:srgbClr val="0070C0"/>
                </a:solidFill>
              </a:rPr>
              <a:t>Audiência</a:t>
            </a:r>
            <a:r>
              <a:rPr lang="pt-BR" sz="4200" baseline="-25000">
                <a:solidFill>
                  <a:srgbClr val="0070C0"/>
                </a:solidFill>
              </a:rPr>
              <a:t> Pública 1º Q. 2020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264275" y="1636713"/>
            <a:ext cx="2185988" cy="23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>
                <a:solidFill>
                  <a:srgbClr val="0000FF"/>
                </a:solidFill>
              </a:rPr>
              <a:t>Controladoria Geral do Município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88" y="214313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200" baseline="-25000">
                <a:solidFill>
                  <a:srgbClr val="0070C0"/>
                </a:solidFill>
              </a:rPr>
              <a:t>Audiência Pública 1º Q.2020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19FB043-F7AE-4837-A7C8-C1FD5C015667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60350"/>
            <a:ext cx="846137" cy="995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557338"/>
            <a:ext cx="8532812" cy="44656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339975" y="2781300"/>
            <a:ext cx="1296988" cy="576263"/>
          </a:xfrm>
          <a:prstGeom prst="rect">
            <a:avLst/>
          </a:prstGeom>
          <a:noFill/>
          <a:ln w="255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411413" y="3860800"/>
            <a:ext cx="1296987" cy="576263"/>
          </a:xfrm>
          <a:prstGeom prst="rect">
            <a:avLst/>
          </a:prstGeom>
          <a:noFill/>
          <a:ln w="2556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65525" y="6237288"/>
            <a:ext cx="2185988" cy="23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000" b="1">
                <a:solidFill>
                  <a:srgbClr val="0000FF"/>
                </a:solidFill>
              </a:rPr>
              <a:t>Controladoria Geral do Município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132138" y="6203950"/>
            <a:ext cx="3455987" cy="500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baseline="-25000">
                <a:solidFill>
                  <a:srgbClr val="002060"/>
                </a:solidFill>
              </a:rPr>
              <a:t>Controladoria Geral do Município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baseline="-25000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F795747-3DFD-451E-A0C5-D88E3FCF6244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" y="234950"/>
            <a:ext cx="1214438" cy="157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188913"/>
            <a:ext cx="7704138" cy="1655762"/>
          </a:xfrm>
          <a:prstGeom prst="rect">
            <a:avLst/>
          </a:prstGeom>
          <a:noFill/>
          <a:ln w="28440" cap="sq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24075" y="333375"/>
            <a:ext cx="6119813" cy="127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00"/>
                </a:solidFill>
                <a:latin typeface="Calibri" pitchFamily="32" charset="0"/>
              </a:rPr>
              <a:t>METAS FISCAIS PREVISTAS NA LDO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00"/>
                </a:solidFill>
              </a:rPr>
              <a:t>EXERCÍCIO DE 2020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baseline="-25000">
                <a:solidFill>
                  <a:srgbClr val="000000"/>
                </a:solidFill>
              </a:rPr>
              <a:t>1° QUADRIMESTRE 	</a:t>
            </a:r>
          </a:p>
        </p:txBody>
      </p:sp>
      <p:graphicFrame>
        <p:nvGraphicFramePr>
          <p:cNvPr id="8198" name="Group 6"/>
          <p:cNvGraphicFramePr>
            <a:graphicFrameLocks noGrp="1"/>
          </p:cNvGraphicFramePr>
          <p:nvPr/>
        </p:nvGraphicFramePr>
        <p:xfrm>
          <a:off x="714375" y="2143125"/>
          <a:ext cx="7573963" cy="3086104"/>
        </p:xfrm>
        <a:graphic>
          <a:graphicData uri="http://schemas.openxmlformats.org/drawingml/2006/table">
            <a:tbl>
              <a:tblPr/>
              <a:tblGrid>
                <a:gridCol w="2101850"/>
                <a:gridCol w="1366838"/>
                <a:gridCol w="1370012"/>
                <a:gridCol w="1366838"/>
                <a:gridCol w="1368425"/>
              </a:tblGrid>
              <a:tr h="258763">
                <a:tc gridSpan="5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DESDOBRAMENTO DAS METAS FISCAIS POR QUADRIMESTRE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9288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Especificação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M  e  t  a  s</a:t>
                      </a:r>
                    </a:p>
                  </a:txBody>
                  <a:tcPr marL="9360" marR="9360" marT="936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59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1º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Quadrimestre 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2º 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Quadrimestre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Quadrimestre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TOTAL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               Receita</a:t>
                      </a:r>
                    </a:p>
                  </a:txBody>
                  <a:tcPr marL="9360" marR="9360" marT="936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186.373.046,67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186.373.046,67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559.119.140,00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</a:t>
                      </a:r>
                    </a:p>
                  </a:txBody>
                  <a:tcPr marL="9360" marR="9360" marT="936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559.119.140,00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Primário</a:t>
                      </a:r>
                    </a:p>
                  </a:txBody>
                  <a:tcPr marL="9360" marR="9360" marT="936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2.837.333,33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2.837.333,33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2.837.333,33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8.512.000,00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Nominal</a:t>
                      </a:r>
                    </a:p>
                  </a:txBody>
                  <a:tcPr marL="9360" marR="9360" marT="936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669.000,00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669.000,00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669.000,00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2.007.000,00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Montante da Dívida</a:t>
                      </a:r>
                    </a:p>
                  </a:txBody>
                  <a:tcPr marL="9360" marR="9360" marT="936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20.275.333,33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20.275.333,33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20.275.333,33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60.826.000,00</a:t>
                      </a:r>
                    </a:p>
                  </a:txBody>
                  <a:tcPr marL="9360" marR="9360" marT="936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132138" y="6203950"/>
            <a:ext cx="3455987" cy="500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baseline="-25000">
                <a:solidFill>
                  <a:srgbClr val="002060"/>
                </a:solidFill>
              </a:rPr>
              <a:t>Controladoria Geral do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baseline="-25000">
                <a:solidFill>
                  <a:srgbClr val="002060"/>
                </a:solidFill>
              </a:rPr>
              <a:t>Município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baseline="-25000">
                <a:solidFill>
                  <a:srgbClr val="898989"/>
                </a:solidFill>
              </a:rPr>
              <a:t> </a:t>
            </a:r>
            <a:r>
              <a:rPr lang="pt-BR" sz="1000" b="1" baseline="-25000">
                <a:solidFill>
                  <a:srgbClr val="002060"/>
                </a:solidFill>
              </a:rPr>
              <a:t>Anexo 1 e 6b da RREO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95DA3B9-AC5C-4011-83AE-BA581C4D8816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0350"/>
            <a:ext cx="890587" cy="1152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9750" y="188913"/>
            <a:ext cx="7704138" cy="1655762"/>
          </a:xfrm>
          <a:prstGeom prst="rect">
            <a:avLst/>
          </a:prstGeom>
          <a:noFill/>
          <a:ln w="28440" cap="sq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24075" y="333375"/>
            <a:ext cx="6119813" cy="1827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FF"/>
                </a:solidFill>
                <a:latin typeface="Calibri" pitchFamily="32" charset="0"/>
              </a:rPr>
              <a:t>AVALIAÇÃO DO CUMPRIMENTO 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FF"/>
                </a:solidFill>
                <a:latin typeface="Calibri" pitchFamily="32" charset="0"/>
              </a:rPr>
              <a:t>DAS METAS FISCAIS 1º QUAD 2020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baseline="-2500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aseline="-25000">
                <a:solidFill>
                  <a:srgbClr val="000000"/>
                </a:solidFill>
              </a:rPr>
              <a:t>Art. 13º LRF</a:t>
            </a:r>
          </a:p>
        </p:txBody>
      </p:sp>
      <p:graphicFrame>
        <p:nvGraphicFramePr>
          <p:cNvPr id="9222" name="Group 6"/>
          <p:cNvGraphicFramePr>
            <a:graphicFrameLocks noGrp="1"/>
          </p:cNvGraphicFramePr>
          <p:nvPr/>
        </p:nvGraphicFramePr>
        <p:xfrm>
          <a:off x="1214438" y="2143125"/>
          <a:ext cx="5788025" cy="3587751"/>
        </p:xfrm>
        <a:graphic>
          <a:graphicData uri="http://schemas.openxmlformats.org/drawingml/2006/table">
            <a:tbl>
              <a:tblPr/>
              <a:tblGrid>
                <a:gridCol w="1681162"/>
                <a:gridCol w="1684338"/>
                <a:gridCol w="1328737"/>
                <a:gridCol w="1093788"/>
              </a:tblGrid>
              <a:tr h="352425">
                <a:tc gridSpan="4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                PRIMEIRO QUADRIMESTRE DE 2020</a:t>
                      </a:r>
                    </a:p>
                  </a:txBody>
                  <a:tcPr marL="6480" marR="6480" marT="64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Especificação</a:t>
                      </a:r>
                    </a:p>
                  </a:txBody>
                  <a:tcPr marL="6480" marR="6480" marT="6480" marB="0" anchor="ctr" horzOverflow="overflow">
                    <a:lnL>
                      <a:noFill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Fixada no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1º Quadrimestre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Realizada no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1° Quadrimestre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Cumprimento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</a:t>
                      </a:r>
                    </a:p>
                  </a:txBody>
                  <a:tcPr marL="6480" marR="6480" marT="648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232.371.453,50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SIM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</a:t>
                      </a:r>
                    </a:p>
                  </a:txBody>
                  <a:tcPr marL="6480" marR="6480" marT="648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266.452.475,70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NÃO</a:t>
                      </a:r>
                    </a:p>
                  </a:txBody>
                  <a:tcPr marL="6480" marR="6480" marT="648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Primário</a:t>
                      </a:r>
                    </a:p>
                  </a:txBody>
                  <a:tcPr marL="6480" marR="6480" marT="648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2.837.333,33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89.026.644,10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SIM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Resultado Nominal</a:t>
                      </a:r>
                    </a:p>
                  </a:txBody>
                  <a:tcPr marL="6480" marR="6480" marT="648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669.000,00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102.196.919,20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SIM</a:t>
                      </a:r>
                    </a:p>
                  </a:txBody>
                  <a:tcPr marL="6480" marR="6480" marT="648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Montante da Dívida</a:t>
                      </a:r>
                    </a:p>
                  </a:txBody>
                  <a:tcPr marL="6480" marR="6480" marT="648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20.275.333,33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79.752.489,80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NÃO </a:t>
                      </a:r>
                    </a:p>
                  </a:txBody>
                  <a:tcPr marL="6480" marR="6480" marT="648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 flipH="1" flipV="1">
            <a:off x="6000750" y="8001000"/>
            <a:ext cx="71438" cy="428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33375"/>
            <a:ext cx="838200" cy="863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0825" y="188913"/>
            <a:ext cx="8424863" cy="1203325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99"/>
                </a:solidFill>
                <a:latin typeface="Calibri" pitchFamily="32" charset="0"/>
              </a:rPr>
              <a:t>RECEITA ARRECADADA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99"/>
                </a:solidFill>
                <a:latin typeface="Calibri" pitchFamily="32" charset="0"/>
              </a:rPr>
              <a:t>Exercício de 2020 - 1º QUADRIMESTRE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802563" y="958850"/>
            <a:ext cx="690562" cy="231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800" b="1" baseline="-25000">
                <a:solidFill>
                  <a:srgbClr val="0066FF"/>
                </a:solidFill>
              </a:rPr>
              <a:t>Anexo 1 do RREO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19488" y="931863"/>
            <a:ext cx="1587" cy="15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654425" y="536575"/>
            <a:ext cx="1588" cy="1588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986213" y="220663"/>
            <a:ext cx="1587" cy="15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765425" y="665163"/>
            <a:ext cx="1588" cy="15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0250" name="Group 10"/>
          <p:cNvGraphicFramePr>
            <a:graphicFrameLocks noGrp="1"/>
          </p:cNvGraphicFramePr>
          <p:nvPr/>
        </p:nvGraphicFramePr>
        <p:xfrm>
          <a:off x="684213" y="1628775"/>
          <a:ext cx="7626350" cy="3702058"/>
        </p:xfrm>
        <a:graphic>
          <a:graphicData uri="http://schemas.openxmlformats.org/drawingml/2006/table">
            <a:tbl>
              <a:tblPr/>
              <a:tblGrid>
                <a:gridCol w="3497262"/>
                <a:gridCol w="1914525"/>
                <a:gridCol w="2214563"/>
              </a:tblGrid>
              <a:tr h="217488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Especificação </a:t>
                      </a:r>
                    </a:p>
                  </a:txBody>
                  <a:tcPr marL="3600" marR="3600" marT="36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 META DE ARRECADAÇÃO </a:t>
                      </a:r>
                    </a:p>
                  </a:txBody>
                  <a:tcPr marL="3600" marR="3600" marT="36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032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META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1° QUADRIMESTRE </a:t>
                      </a:r>
                    </a:p>
                  </a:txBody>
                  <a:tcPr marL="3600" marR="3600" marT="36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Realizada até o 1º Quadrimestre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Anexo 1 RREO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3600" marR="3600" marT="36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 Corrente</a:t>
                      </a:r>
                    </a:p>
                  </a:txBody>
                  <a:tcPr marL="3600" marR="3600" marT="36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183.569.900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232.371.453,50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Tributárias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35.015.766,67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49.581.776,60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Contribuições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8.219.333,30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6.498.104,70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Patrimonial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14.181.899,67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14.458.415,30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Serviços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Transferências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122.576.900,33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156.646.189,70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Outras Rec. Corrente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3.576.000,00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5.186.967,20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 de Capital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6.968.833,33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2.568.663,00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Alienação de Bens</a:t>
                      </a:r>
                    </a:p>
                  </a:txBody>
                  <a:tcPr marL="3600" marR="3600" marT="36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Operação Crédito</a:t>
                      </a:r>
                    </a:p>
                  </a:txBody>
                  <a:tcPr marL="3600" marR="3600" marT="360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920.141,30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Transf. Capital</a:t>
                      </a:r>
                    </a:p>
                  </a:txBody>
                  <a:tcPr marL="3600" marR="3600" marT="36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1.648.521,70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Intra-Orçamentárias</a:t>
                      </a:r>
                    </a:p>
                  </a:txBody>
                  <a:tcPr marL="3600" marR="3600" marT="36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10.687.333,33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7.881.773,10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 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(-) Deduções Receita (FUNDEB)                   </a:t>
                      </a:r>
                    </a:p>
                  </a:txBody>
                  <a:tcPr marL="3600" marR="3600" marT="36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14.853.020,00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0,00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 Total</a:t>
                      </a:r>
                    </a:p>
                  </a:txBody>
                  <a:tcPr marL="3600" marR="3600" marT="360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242.821.889,60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 flipH="1" flipV="1">
            <a:off x="6000750" y="8001000"/>
            <a:ext cx="71438" cy="428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" y="287338"/>
            <a:ext cx="838200" cy="83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188913"/>
            <a:ext cx="8424863" cy="1203325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99"/>
                </a:solidFill>
                <a:latin typeface="Calibri" pitchFamily="32" charset="0"/>
              </a:rPr>
              <a:t>DESPESA EXECUTADA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 baseline="-25000">
                <a:solidFill>
                  <a:srgbClr val="000099"/>
                </a:solidFill>
                <a:latin typeface="Calibri" pitchFamily="32" charset="0"/>
              </a:rPr>
              <a:t>Exercício de 2020 - 1º QUADRIMESTRE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802563" y="958850"/>
            <a:ext cx="690562" cy="231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800" b="1" baseline="-25000">
                <a:solidFill>
                  <a:srgbClr val="0066FF"/>
                </a:solidFill>
              </a:rPr>
              <a:t>Anexo 1 do RREO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519488" y="931863"/>
            <a:ext cx="1587" cy="15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654425" y="536575"/>
            <a:ext cx="1588" cy="1588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986213" y="220663"/>
            <a:ext cx="1587" cy="15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765425" y="665163"/>
            <a:ext cx="1588" cy="1587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aphicFrame>
        <p:nvGraphicFramePr>
          <p:cNvPr id="11273" name="Group 9"/>
          <p:cNvGraphicFramePr>
            <a:graphicFrameLocks noGrp="1"/>
          </p:cNvGraphicFramePr>
          <p:nvPr/>
        </p:nvGraphicFramePr>
        <p:xfrm>
          <a:off x="357188" y="1500188"/>
          <a:ext cx="7934325" cy="4694243"/>
        </p:xfrm>
        <a:graphic>
          <a:graphicData uri="http://schemas.openxmlformats.org/drawingml/2006/table">
            <a:tbl>
              <a:tblPr/>
              <a:tblGrid>
                <a:gridCol w="2749550"/>
                <a:gridCol w="2601912"/>
                <a:gridCol w="2582863"/>
              </a:tblGrid>
              <a:tr h="396875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Especificação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DESPESAS EMPENHADAS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397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Meta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1°Quadrimestre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1º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Quadrimestre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Despesas Correntes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156.306.862,99</a:t>
                      </a: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                                    232.851.702,20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pitchFamily="32" charset="-122"/>
                        <a:cs typeface="Arial" charset="0"/>
                      </a:endParaRP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Pessoal e Encargos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89.625.234,83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107.745.278,60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Juros Enc. Dívida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670.333,33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1.300.000,00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Outras Desp. Cor.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66.011.294,82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123.806.423,60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 de Capital</a:t>
                      </a:r>
                    </a:p>
                  </a:txBody>
                  <a:tcPr marL="5760" marR="5760" marT="5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14.267.460,01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16.293.072,90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Investimentos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11.529.242,05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11.940.254,20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  Amortiz. Dívida</a:t>
                      </a:r>
                    </a:p>
                  </a:txBody>
                  <a:tcPr marL="5760" marR="5760" marT="57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2738217,97</a:t>
                      </a:r>
                    </a:p>
                  </a:txBody>
                  <a:tcPr marL="9360" marR="9360" marT="93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4.352.818,70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Reservas</a:t>
                      </a:r>
                    </a:p>
                  </a:txBody>
                  <a:tcPr marL="5760" marR="5760" marT="57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15.798.723,67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Despesas intra-orçamentária</a:t>
                      </a:r>
                    </a:p>
                  </a:txBody>
                  <a:tcPr marL="5760" marR="5760" marT="57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0,00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17.307.700,60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Total das Despesas</a:t>
                      </a:r>
                    </a:p>
                  </a:txBody>
                  <a:tcPr marL="5760" marR="5760" marT="57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186.373.046,67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266.452.475,70</a:t>
                      </a:r>
                    </a:p>
                  </a:txBody>
                  <a:tcPr marL="9360" marR="9360" marT="93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143375" y="6105525"/>
            <a:ext cx="4308475" cy="555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200" baseline="-25000">
                <a:solidFill>
                  <a:srgbClr val="002060"/>
                </a:solidFill>
              </a:rPr>
              <a:t>Controladoria Geral do Município - </a:t>
            </a:r>
            <a:r>
              <a:rPr lang="pt-BR" sz="900" b="1" baseline="-25000">
                <a:solidFill>
                  <a:srgbClr val="002060"/>
                </a:solidFill>
              </a:rPr>
              <a:t>Anexo 1 da RREO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553200" y="5786438"/>
            <a:ext cx="1804988" cy="500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F73F043-BE6C-45A1-8209-6221984A3301}" type="slidenum">
              <a:rPr lang="pt-BR" sz="1200" baseline="-25000">
                <a:solidFill>
                  <a:srgbClr val="898989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pt-BR" sz="1200" baseline="-25000">
              <a:solidFill>
                <a:srgbClr val="898989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850" y="549275"/>
            <a:ext cx="8424863" cy="1343025"/>
          </a:xfrm>
          <a:prstGeom prst="rect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  <a:latin typeface="Calibri" pitchFamily="32" charset="0"/>
              </a:rPr>
              <a:t>RECEITA ARRECADADA X DESPESA EMPENHADA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400" b="1" baseline="-25000">
              <a:solidFill>
                <a:srgbClr val="0000FF"/>
              </a:solidFill>
              <a:latin typeface="Calibri" pitchFamily="32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baseline="-25000">
                <a:solidFill>
                  <a:srgbClr val="000099"/>
                </a:solidFill>
                <a:latin typeface="Calibri" pitchFamily="32" charset="0"/>
              </a:rPr>
              <a:t>1º QUADRIMESTRE de 2020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692150"/>
            <a:ext cx="1020762" cy="1079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854075" y="1844675"/>
          <a:ext cx="7367588" cy="2636839"/>
        </p:xfrm>
        <a:graphic>
          <a:graphicData uri="http://schemas.openxmlformats.org/drawingml/2006/table">
            <a:tbl>
              <a:tblPr/>
              <a:tblGrid>
                <a:gridCol w="2454275"/>
                <a:gridCol w="2459038"/>
                <a:gridCol w="2454275"/>
              </a:tblGrid>
              <a:tr h="379413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Descrição</a:t>
                      </a:r>
                    </a:p>
                  </a:txBody>
                  <a:tcPr marL="90000" marR="90000" marT="216720" marB="468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1º  Quadrimestre de 2020  </a:t>
                      </a:r>
                    </a:p>
                  </a:txBody>
                  <a:tcPr marL="90000" marR="90000" marT="16596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3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Valor 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%</a:t>
                      </a:r>
                    </a:p>
                  </a:txBody>
                  <a:tcPr marL="90000" marR="90000" marT="18288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Receita</a:t>
                      </a:r>
                    </a:p>
                  </a:txBody>
                  <a:tcPr marL="90000" marR="90000" marT="25092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242.821.889,60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100,00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Despesa</a:t>
                      </a:r>
                    </a:p>
                  </a:txBody>
                  <a:tcPr marL="90000" marR="90000" marT="25092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266.452.475,70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109,73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Sup/Def.</a:t>
                      </a:r>
                    </a:p>
                  </a:txBody>
                  <a:tcPr marL="90000" marR="90000" marT="250920" marB="4680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-23.630.586,10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pitchFamily="32" charset="-122"/>
                          <a:cs typeface="Arial" charset="0"/>
                        </a:rPr>
                        <a:t>-9,73</a:t>
                      </a:r>
                    </a:p>
                  </a:txBody>
                  <a:tcPr marL="9360" marR="9360" marT="9360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20882</TotalTime>
  <Words>1343</Words>
  <PresentationFormat>Apresentação na tela (4:3)</PresentationFormat>
  <Paragraphs>562</Paragraphs>
  <Slides>20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Times New Roman</vt:lpstr>
      <vt:lpstr>Arial</vt:lpstr>
      <vt:lpstr>Microsoft YaHei</vt:lpstr>
      <vt:lpstr>Segoe UI</vt:lpstr>
      <vt:lpstr>Wingdings</vt:lpstr>
      <vt:lpstr>Calibri</vt:lpstr>
      <vt:lpstr>宋体</vt:lpstr>
      <vt:lpstr>Franklin Gothic Book</vt:lpstr>
      <vt:lpstr>Tema do Office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Ludemar</dc:creator>
  <cp:lastModifiedBy>CONTROLADORIA GERAL DO MUNICIPIO DE RESENDE</cp:lastModifiedBy>
  <cp:revision>2034</cp:revision>
  <cp:lastPrinted>1601-01-01T00:00:00Z</cp:lastPrinted>
  <dcterms:created xsi:type="dcterms:W3CDTF">2009-07-02T00:56:22Z</dcterms:created>
  <dcterms:modified xsi:type="dcterms:W3CDTF">2020-05-28T13:19:50Z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